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6" r:id="rId2"/>
    <p:sldId id="506" r:id="rId3"/>
    <p:sldId id="507" r:id="rId4"/>
    <p:sldId id="554" r:id="rId5"/>
    <p:sldId id="474" r:id="rId6"/>
    <p:sldId id="471" r:id="rId7"/>
    <p:sldId id="556" r:id="rId8"/>
    <p:sldId id="557" r:id="rId9"/>
    <p:sldId id="512" r:id="rId10"/>
    <p:sldId id="545" r:id="rId11"/>
    <p:sldId id="551" r:id="rId12"/>
    <p:sldId id="552" r:id="rId13"/>
    <p:sldId id="547" r:id="rId14"/>
    <p:sldId id="546" r:id="rId15"/>
    <p:sldId id="479" r:id="rId16"/>
    <p:sldId id="497" r:id="rId17"/>
    <p:sldId id="550" r:id="rId18"/>
    <p:sldId id="498" r:id="rId19"/>
    <p:sldId id="558" r:id="rId20"/>
    <p:sldId id="499" r:id="rId21"/>
    <p:sldId id="544" r:id="rId22"/>
    <p:sldId id="501" r:id="rId23"/>
    <p:sldId id="515" r:id="rId24"/>
    <p:sldId id="522" r:id="rId25"/>
    <p:sldId id="543" r:id="rId26"/>
    <p:sldId id="549" r:id="rId27"/>
    <p:sldId id="559" r:id="rId28"/>
    <p:sldId id="560" r:id="rId29"/>
    <p:sldId id="561" r:id="rId30"/>
    <p:sldId id="562" r:id="rId3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CC"/>
    <a:srgbClr val="333333"/>
    <a:srgbClr val="5490B8"/>
    <a:srgbClr val="0033CC"/>
    <a:srgbClr val="57B9E6"/>
    <a:srgbClr val="A3A3A3"/>
    <a:srgbClr val="969696"/>
    <a:srgbClr val="0070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2522" autoAdjust="0"/>
  </p:normalViewPr>
  <p:slideViewPr>
    <p:cSldViewPr>
      <p:cViewPr>
        <p:scale>
          <a:sx n="60" d="100"/>
          <a:sy n="60" d="100"/>
        </p:scale>
        <p:origin x="-164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4882A4F5-6148-4177-AE06-3E4AD69F6DF6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57752548-F967-41AC-925E-77F7BE88C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4C29C760-67F3-4308-879F-4701C9F11D04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97" tIns="45149" rIns="90297" bIns="4514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A6D9E2B3-5EA2-4653-BD43-DC7CEA775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8785C-CDA7-459F-AFE0-51B9811C8066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8372CA-9A10-48C0-A4A6-E66B5E2BB06A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08F64-E69C-47B8-9F64-9E2B6BD6508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F7D45-4395-4A78-9849-9E16BD3D9B8A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2FBE0-25A5-40CB-8931-22C26EF493D5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598CE-5FA3-4017-8D1D-C30943EF61ED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BA2F9B-D5EF-4248-9D45-A1601243F794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95948-9CF2-4DC5-8208-CF7DBD77719E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212C96-D432-4C9B-B5FE-00467E285F2C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A12E6-B91C-4051-8881-BC5514595812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3251" name="Номер слайда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1" tIns="45501" rIns="91001" bIns="45501" anchor="b"/>
          <a:lstStyle/>
          <a:p>
            <a:pPr algn="r" defTabSz="920750"/>
            <a:fld id="{C532833F-D6E4-4196-BB63-384679140A44}" type="slidenum">
              <a:rPr lang="ru-RU" altLang="ru-RU" sz="1200"/>
              <a:pPr algn="r" defTabSz="920750"/>
              <a:t>19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BCC06-04C5-41CB-AFB4-EBE279145D8C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DBABA-362A-4F3F-9908-B62C01BF8232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3BC79-A41C-4B22-87A6-D01FBE65EE94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D4FD0-F8B4-4158-B263-171E9B4890FB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F4875-97E6-42D0-A7CB-F9F8278F5451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44E3A-2CCC-444A-9903-73EB2C57E71B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E6AF6C-BDC5-419D-A908-F25DC385C934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B7EB0-45DA-402D-8E7C-63A99E7C4C50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9635" name="Номер слайда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1" tIns="45501" rIns="91001" bIns="45501" anchor="b"/>
          <a:lstStyle/>
          <a:p>
            <a:pPr algn="r" defTabSz="920750"/>
            <a:fld id="{F7617C27-ADBA-4F86-9231-3F2E0CB15285}" type="slidenum">
              <a:rPr lang="ru-RU" altLang="ru-RU" sz="1200"/>
              <a:pPr algn="r" defTabSz="920750"/>
              <a:t>27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683" name="Номер слайда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1" tIns="45501" rIns="91001" bIns="45501" anchor="b"/>
          <a:lstStyle/>
          <a:p>
            <a:pPr algn="r" defTabSz="920750"/>
            <a:fld id="{5FF58CEA-0966-4549-A454-6689758510EA}" type="slidenum">
              <a:rPr lang="ru-RU" altLang="ru-RU" sz="1200"/>
              <a:pPr algn="r" defTabSz="920750"/>
              <a:t>28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3732" name="Номер слайда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1" tIns="45501" rIns="91001" bIns="45501" anchor="b"/>
          <a:lstStyle/>
          <a:p>
            <a:pPr algn="r" defTabSz="920750"/>
            <a:fld id="{E0E6F68E-7848-421A-AED5-B0ED3CF91F30}" type="slidenum">
              <a:rPr lang="ru-RU" altLang="ru-RU" sz="1200"/>
              <a:pPr algn="r" defTabSz="920750"/>
              <a:t>29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5F4F8-B1D9-4671-89E5-D8CC3E15A996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5780" name="Номер слайда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1" tIns="45501" rIns="91001" bIns="45501" anchor="b"/>
          <a:lstStyle/>
          <a:p>
            <a:pPr algn="r" defTabSz="920750"/>
            <a:fld id="{2542460E-20E1-490A-A30B-E5BF9D71D82C}" type="slidenum">
              <a:rPr lang="ru-RU" altLang="ru-RU" sz="1200"/>
              <a:pPr algn="r" defTabSz="920750"/>
              <a:t>30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1" name="Номер слайда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1" tIns="45501" rIns="91001" bIns="45501" anchor="b"/>
          <a:lstStyle/>
          <a:p>
            <a:pPr algn="r" defTabSz="920750"/>
            <a:fld id="{F60B6278-AE2A-41C1-98D0-E154DE081A32}" type="slidenum">
              <a:rPr lang="ru-RU" altLang="ru-RU" sz="1200"/>
              <a:pPr algn="r" defTabSz="920750"/>
              <a:t>4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23332-BC22-4824-BE06-8EEB7C2EB93C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81A24-F0CB-4F87-BF25-87469D3ECC30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5" name="Номер слайда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1" tIns="45501" rIns="91001" bIns="45501" anchor="b"/>
          <a:lstStyle/>
          <a:p>
            <a:pPr algn="r" defTabSz="920750"/>
            <a:fld id="{5A4841A3-FDC4-4823-B61D-77D92CDCB81E}" type="slidenum">
              <a:rPr lang="ru-RU" altLang="ru-RU" sz="1200"/>
              <a:pPr algn="r" defTabSz="920750"/>
              <a:t>7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3" name="Номер слайда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1" tIns="45501" rIns="91001" bIns="45501" anchor="b"/>
          <a:lstStyle/>
          <a:p>
            <a:pPr algn="r" defTabSz="920750"/>
            <a:fld id="{756865D1-61B7-4AAB-A2BB-85CCDFA4D032}" type="slidenum">
              <a:rPr lang="ru-RU" altLang="ru-RU" sz="1200"/>
              <a:pPr algn="r" defTabSz="920750"/>
              <a:t>8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94994-3ABE-4E4A-92F1-E7252BF1F2F1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05459-9957-47CB-81B2-1C84CD9893EE}" type="datetime1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CC25F-FD6B-4D55-8635-268117076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E5A7-2F6D-4C42-97F7-C6454F46CE25}" type="datetime1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E6052-51AF-4DA6-B5EC-5730F060D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CDBE-F192-4EDD-981A-DB01D5CEAD07}" type="datetime1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EB32D-E4E9-4355-A184-3815CA3C6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5C2D2-294B-42B8-9400-F80EE6C2FE46}" type="datetime1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D879-AD7E-425D-BBC3-9AE3DFFD0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361A-92B5-4797-AE6F-D0E0739CFF17}" type="datetime1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5A3B9-0674-46A4-B806-319DE5D92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A0E55-F23F-4B9F-800C-5C9FDDE72243}" type="datetime1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02EBE-DB30-498A-9F6A-FEEFEA923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44AB8-74E9-4AAD-B459-5C530F3F970E}" type="datetime1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AB8B0-7EF0-421C-9F3D-890A7E800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BEC79-898A-47F2-8C70-DE94A1894745}" type="datetime1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3C830-A935-4340-BEF7-DEAADA705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7FD19-F9CA-47F2-BAFF-49F51AA7BD0A}" type="datetime1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2A99C-2391-47ED-AAB8-64834796B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DD70E-CFAA-41C1-8B0C-EE48531AB107}" type="datetime1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7C50F-33D7-43CB-B8CC-F650CA28C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749E6-1288-4D75-8127-AC9B9FE97259}" type="datetime1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C2F1D-1AB3-4B0C-AD10-02C058D61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89B117-6DF0-4E4A-9EBA-68071BB0120D}" type="datetime1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2D6206-639F-4022-B11D-8727020A6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pull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asueso.ru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s.asurso.r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720725" y="188913"/>
            <a:ext cx="7883525" cy="4794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  <a:cs typeface="+mn-cs"/>
              </a:rPr>
              <a:t>ЭЛЕКТРОННЫЕ УСЛУГИ</a:t>
            </a:r>
            <a:r>
              <a:rPr lang="ru-RU" sz="28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+mn-lt"/>
                <a:cs typeface="+mn-cs"/>
              </a:rPr>
              <a:t>В СФЕРЕ ОБРАЗОВАНИЯ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980" y="1503267"/>
            <a:ext cx="7614338" cy="2492852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 extrusionH="76200">
            <a:extrusionClr>
              <a:srgbClr val="333333"/>
            </a:extrusionClr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2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Организация в 2020 году электронной подачи заявлений </a:t>
            </a:r>
          </a:p>
          <a:p>
            <a:pPr algn="ctr">
              <a:defRPr/>
            </a:pPr>
            <a:r>
              <a:rPr lang="ru-RU" sz="32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в 1 классы государственных и муниципальных общеобразовательных организациях Самарской области.</a:t>
            </a:r>
          </a:p>
        </p:txBody>
      </p:sp>
      <p:pic>
        <p:nvPicPr>
          <p:cNvPr id="15363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815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0" y="1341438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0" y="5543550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Rectangle 8"/>
          <p:cNvSpPr>
            <a:spLocks noGrp="1"/>
          </p:cNvSpPr>
          <p:nvPr>
            <p:ph type="title" idx="4294967295"/>
          </p:nvPr>
        </p:nvSpPr>
        <p:spPr>
          <a:xfrm>
            <a:off x="250825" y="4437063"/>
            <a:ext cx="8229600" cy="1143000"/>
          </a:xfrm>
        </p:spPr>
        <p:txBody>
          <a:bodyPr/>
          <a:lstStyle/>
          <a:p>
            <a:pPr algn="l"/>
            <a:r>
              <a:rPr lang="ru-RU" sz="1800" smtClean="0"/>
              <a:t>Афанасьева Ю.В.,</a:t>
            </a:r>
            <a:br>
              <a:rPr lang="ru-RU" sz="1800" smtClean="0"/>
            </a:br>
            <a:r>
              <a:rPr lang="ru-RU" sz="1800" smtClean="0"/>
              <a:t>Старший методист,</a:t>
            </a:r>
            <a:br>
              <a:rPr lang="ru-RU" sz="1800" smtClean="0"/>
            </a:br>
            <a:r>
              <a:rPr lang="ru-RU" sz="1800" smtClean="0"/>
              <a:t>ГБУ ДПО СО «Большеглушицкий ресурсный центр»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Прием на обучение в 1 классы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0825" y="1196975"/>
            <a:ext cx="8642350" cy="4054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67. Организация приема на обучение по основным общеобразовательным программам.</a:t>
            </a:r>
          </a:p>
          <a:p>
            <a:pPr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…Получение начального общего образования в образовательных организациях начинается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достижении детьми возраста шести лет и шести месяцев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отсутствии противопоказаний по состоянию здоровья,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позже достижения ими возраста восьми лет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заявлению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детей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организации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разрешить прием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образовательную организацию на обучение по образовательным программам начального общего образования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более раннем или более позднем возрасте.</a:t>
            </a:r>
          </a:p>
          <a:p>
            <a:pPr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Прием на обучение в 1 классы</a:t>
            </a:r>
          </a:p>
        </p:txBody>
      </p:sp>
      <p:sp>
        <p:nvSpPr>
          <p:cNvPr id="35843" name="Прямоугольник 2"/>
          <p:cNvSpPr>
            <a:spLocks noChangeArrowheads="1"/>
          </p:cNvSpPr>
          <p:nvPr/>
        </p:nvSpPr>
        <p:spPr bwMode="auto">
          <a:xfrm>
            <a:off x="117475" y="1196975"/>
            <a:ext cx="8856663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latin typeface="Times New Roman" pitchFamily="18" charset="0"/>
                <a:cs typeface="Times New Roman" pitchFamily="18" charset="0"/>
              </a:rPr>
              <a:t>Статья 67. Организация приема на обучение по основным общеобразовательным программам</a:t>
            </a:r>
          </a:p>
          <a:p>
            <a:endParaRPr lang="ru-RU" sz="15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>
                <a:latin typeface="Times New Roman" pitchFamily="18" charset="0"/>
                <a:cs typeface="Times New Roman" pitchFamily="18" charset="0"/>
              </a:rPr>
              <a:t>3. Правила приема в государственные и муниципальные образовательные организации на обучение по основным общеобразовательным программам должны обеспечивать также прием в образовательную организацию граждан, имеющих право на получение общего образования соответствующего уровня и проживающих на территории, за которой закреплена указанная образовательная организация.</a:t>
            </a:r>
          </a:p>
          <a:p>
            <a:pPr algn="just"/>
            <a:r>
              <a:rPr lang="ru-RU" sz="1500" b="1">
                <a:latin typeface="Times New Roman" pitchFamily="18" charset="0"/>
                <a:cs typeface="Times New Roman" pitchFamily="18" charset="0"/>
              </a:rPr>
              <a:t>3.1. Проживающие в одной семье и имеющие общее место жительства дети имеют право преимущественного приема на обучение по основным общеобразовательным программам дошкольного образования и начального общего образования в государственные и муниципальные образовательные организации, в которых обучаются их братья и (или) сестры.</a:t>
            </a:r>
          </a:p>
          <a:p>
            <a:pPr algn="just"/>
            <a:endParaRPr lang="ru-RU" sz="15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Изменения в Федеральные законы приняты 14.11.2019 в 3 чтении:</a:t>
            </a:r>
          </a:p>
          <a:p>
            <a:pPr algn="just"/>
            <a:r>
              <a:rPr lang="ru-RU" sz="1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 внесении изменений в статью 54 Семейного кодекса Российской Федерации и статью 67 Федерального закона «Об образовании в Российской Федерации»</a:t>
            </a:r>
          </a:p>
          <a:p>
            <a:pPr algn="just"/>
            <a:endParaRPr lang="ru-RU" sz="1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5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5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Прием на обучение в 1 классы</a:t>
            </a:r>
          </a:p>
        </p:txBody>
      </p:sp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117475" y="1196975"/>
            <a:ext cx="88566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>
                <a:latin typeface="Times New Roman" pitchFamily="18" charset="0"/>
                <a:cs typeface="Times New Roman" pitchFamily="18" charset="0"/>
              </a:rPr>
              <a:t>О внесении изменений в статью 54 Семейного кодекса Российской Федерации и статью 67 Федерального закона «Об образовании в Российской Федерации»</a:t>
            </a:r>
          </a:p>
          <a:p>
            <a:pPr algn="just"/>
            <a:r>
              <a:rPr lang="ru-RU" sz="1500">
                <a:latin typeface="Times New Roman" pitchFamily="18" charset="0"/>
                <a:cs typeface="Times New Roman" pitchFamily="18" charset="0"/>
              </a:rPr>
              <a:t>Статья 1</a:t>
            </a:r>
          </a:p>
          <a:p>
            <a:pPr algn="just"/>
            <a:endParaRPr lang="ru-RU" sz="15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>
                <a:latin typeface="Times New Roman" pitchFamily="18" charset="0"/>
                <a:cs typeface="Times New Roman" pitchFamily="18" charset="0"/>
              </a:rPr>
              <a:t>Внести в пункт 2 статьи 54 Семейного кодекса Российской Федерации (Собрание законодательства Российской Федерации, 1996, № 1, ст. 16) следующие изменения:</a:t>
            </a:r>
          </a:p>
          <a:p>
            <a:pPr algn="just"/>
            <a:r>
              <a:rPr lang="ru-RU" sz="1500">
                <a:latin typeface="Times New Roman" pitchFamily="18" charset="0"/>
                <a:cs typeface="Times New Roman" pitchFamily="18" charset="0"/>
              </a:rPr>
              <a:t>1) дополнить новым абзацем вторым следующего содержания:</a:t>
            </a:r>
          </a:p>
          <a:p>
            <a:pPr algn="just"/>
            <a:r>
              <a:rPr lang="ru-RU" sz="1500">
                <a:latin typeface="Times New Roman" pitchFamily="18" charset="0"/>
                <a:cs typeface="Times New Roman" pitchFamily="18" charset="0"/>
              </a:rPr>
              <a:t>«Проживающие в одной семье и имеющие общее место жительства дети имеют право преимущественного приема на обучение по основным общеобразовательным программам дошкольного образования и начального общего образования в государственные и муниципальные образовательные организации, в которых обучаются их братья и (или) сестры.»; </a:t>
            </a:r>
          </a:p>
          <a:p>
            <a:pPr algn="just"/>
            <a:r>
              <a:rPr lang="ru-RU" sz="1500">
                <a:latin typeface="Times New Roman" pitchFamily="18" charset="0"/>
                <a:cs typeface="Times New Roman" pitchFamily="18" charset="0"/>
              </a:rPr>
              <a:t>2) абзац второй считать абзацем третьим и его после слов «своими родителями,» дополнить словом «образование,»;</a:t>
            </a:r>
          </a:p>
          <a:p>
            <a:pPr algn="just"/>
            <a:r>
              <a:rPr lang="ru-RU" sz="1500">
                <a:latin typeface="Times New Roman" pitchFamily="18" charset="0"/>
                <a:cs typeface="Times New Roman" pitchFamily="18" charset="0"/>
              </a:rPr>
              <a:t>3) абзац третий считать абзацем четвертым.</a:t>
            </a:r>
          </a:p>
          <a:p>
            <a:pPr algn="just"/>
            <a:r>
              <a:rPr lang="ru-RU" sz="1500">
                <a:latin typeface="Times New Roman" pitchFamily="18" charset="0"/>
                <a:cs typeface="Times New Roman" pitchFamily="18" charset="0"/>
              </a:rPr>
              <a:t>Статья 2</a:t>
            </a:r>
          </a:p>
          <a:p>
            <a:pPr algn="just"/>
            <a:r>
              <a:rPr lang="ru-RU" sz="1500">
                <a:latin typeface="Times New Roman" pitchFamily="18" charset="0"/>
                <a:cs typeface="Times New Roman" pitchFamily="18" charset="0"/>
              </a:rPr>
              <a:t>Статью 67 Федерального закона от 29 декабря 2012 года</a:t>
            </a:r>
          </a:p>
          <a:p>
            <a:pPr algn="just"/>
            <a:r>
              <a:rPr lang="ru-RU" sz="1500">
                <a:latin typeface="Times New Roman" pitchFamily="18" charset="0"/>
                <a:cs typeface="Times New Roman" pitchFamily="18" charset="0"/>
              </a:rPr>
              <a:t>№ 273-ФЗ «Об образовании в Российской Федерации» (Собрание законодательства Российской Федерации, 2012, № 53, ст. 7598) дополнить частью 31 следующего содержания:</a:t>
            </a:r>
          </a:p>
          <a:p>
            <a:pPr algn="just"/>
            <a:r>
              <a:rPr lang="ru-RU" sz="1500">
                <a:latin typeface="Times New Roman" pitchFamily="18" charset="0"/>
                <a:cs typeface="Times New Roman" pitchFamily="18" charset="0"/>
              </a:rPr>
              <a:t>«31. Проживающие в одной семье и имеющие общее место жительства дети имеют право преимущественного приема на обучение по основным общеобразовательным программам дошкольного образования и начального общего образования в государственные и муниципальные образовательные организации, в которых обучаются их братья и (или) сестры.».</a:t>
            </a:r>
          </a:p>
          <a:p>
            <a:pPr algn="just"/>
            <a:endParaRPr lang="ru-RU" sz="15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ChangeArrowheads="1"/>
          </p:cNvSpPr>
          <p:nvPr/>
        </p:nvSpPr>
        <p:spPr bwMode="auto">
          <a:xfrm>
            <a:off x="1219200" y="153988"/>
            <a:ext cx="7391400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5487" tIns="52744" rIns="105487" bIns="52744"/>
          <a:lstStyle/>
          <a:p>
            <a:pPr algn="ctr"/>
            <a:r>
              <a:rPr lang="ru-RU" sz="2500" b="1">
                <a:solidFill>
                  <a:srgbClr val="000066"/>
                </a:solidFill>
              </a:rPr>
              <a:t>Категории претендентов и периоды приема</a:t>
            </a:r>
          </a:p>
          <a:p>
            <a:pPr algn="ctr"/>
            <a:endParaRPr lang="ru-RU" sz="3000" b="1">
              <a:solidFill>
                <a:srgbClr val="000066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219201" y="622476"/>
            <a:ext cx="6858000" cy="452908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Претенденты на зачисление в 1 класс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Стрелка вниз 4"/>
          <p:cNvSpPr/>
          <p:nvPr/>
        </p:nvSpPr>
        <p:spPr bwMode="auto">
          <a:xfrm rot="2437670">
            <a:off x="2803740" y="1076332"/>
            <a:ext cx="683820" cy="63474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eaLnBrk="0" hangingPunct="0">
              <a:defRPr/>
            </a:pPr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 rot="19001103">
            <a:off x="6084352" y="1078298"/>
            <a:ext cx="683820" cy="63474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eaLnBrk="0" hangingPunct="0">
              <a:defRPr/>
            </a:pPr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7" name="TextBox 1"/>
          <p:cNvSpPr txBox="1">
            <a:spLocks noChangeArrowheads="1"/>
          </p:cNvSpPr>
          <p:nvPr/>
        </p:nvSpPr>
        <p:spPr bwMode="auto">
          <a:xfrm>
            <a:off x="1414463" y="1639888"/>
            <a:ext cx="22050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Гарантированный прием</a:t>
            </a:r>
          </a:p>
        </p:txBody>
      </p:sp>
      <p:sp>
        <p:nvSpPr>
          <p:cNvPr id="39948" name="TextBox 22"/>
          <p:cNvSpPr txBox="1">
            <a:spLocks noChangeArrowheads="1"/>
          </p:cNvSpPr>
          <p:nvPr/>
        </p:nvSpPr>
        <p:spPr bwMode="auto">
          <a:xfrm>
            <a:off x="6040438" y="1700213"/>
            <a:ext cx="240347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Прием на свободные места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409703" y="1963571"/>
            <a:ext cx="4505196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графику - по 30.06.2020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333999" y="1963571"/>
            <a:ext cx="3421779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01.07.2020 по 05.09.2020</a:t>
            </a:r>
          </a:p>
        </p:txBody>
      </p:sp>
      <p:sp>
        <p:nvSpPr>
          <p:cNvPr id="39955" name="TextBox 25"/>
          <p:cNvSpPr txBox="1">
            <a:spLocks noChangeArrowheads="1"/>
          </p:cNvSpPr>
          <p:nvPr/>
        </p:nvSpPr>
        <p:spPr bwMode="auto">
          <a:xfrm>
            <a:off x="304800" y="2484438"/>
            <a:ext cx="237490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дети, зарегистрированные на закрепленной за ОУ территорией 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подтвержденной регистрацией</a:t>
            </a:r>
          </a:p>
          <a:p>
            <a:pPr algn="ctr"/>
            <a:endParaRPr lang="ru-RU" sz="1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6" name="TextBox 26"/>
          <p:cNvSpPr txBox="1">
            <a:spLocks noChangeArrowheads="1"/>
          </p:cNvSpPr>
          <p:nvPr/>
        </p:nvSpPr>
        <p:spPr bwMode="auto">
          <a:xfrm>
            <a:off x="5334000" y="2462213"/>
            <a:ext cx="3581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любые претенденты (в т.ч. закрепленные лица)</a:t>
            </a:r>
          </a:p>
        </p:txBody>
      </p:sp>
      <p:sp>
        <p:nvSpPr>
          <p:cNvPr id="37" name="Стрелка вниз 36"/>
          <p:cNvSpPr/>
          <p:nvPr/>
        </p:nvSpPr>
        <p:spPr bwMode="auto">
          <a:xfrm>
            <a:off x="3633349" y="3745485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eaLnBrk="0" hangingPunct="0">
              <a:defRPr/>
            </a:pPr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 bwMode="auto">
          <a:xfrm>
            <a:off x="756222" y="4062858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eaLnBrk="0" hangingPunct="0">
              <a:defRPr/>
            </a:pPr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низ 38"/>
          <p:cNvSpPr/>
          <p:nvPr/>
        </p:nvSpPr>
        <p:spPr bwMode="auto">
          <a:xfrm>
            <a:off x="2035392" y="4062858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eaLnBrk="0" hangingPunct="0">
              <a:defRPr/>
            </a:pPr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61950" y="4481513"/>
            <a:ext cx="1130300" cy="12065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регистрации 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месту 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жительства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8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1679575" y="4481513"/>
            <a:ext cx="1054100" cy="12065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регистрации 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месту 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пребывания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3</a:t>
            </a:r>
          </a:p>
        </p:txBody>
      </p:sp>
      <p:sp>
        <p:nvSpPr>
          <p:cNvPr id="39968" name="TextBox 41"/>
          <p:cNvSpPr txBox="1">
            <a:spLocks noChangeArrowheads="1"/>
          </p:cNvSpPr>
          <p:nvPr/>
        </p:nvSpPr>
        <p:spPr bwMode="auto">
          <a:xfrm>
            <a:off x="117475" y="6181725"/>
            <a:ext cx="31242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(Приказ ФМС России от 11.09.2012 № 288)</a:t>
            </a:r>
          </a:p>
        </p:txBody>
      </p:sp>
      <p:sp>
        <p:nvSpPr>
          <p:cNvPr id="39969" name="TextBox 47"/>
          <p:cNvSpPr txBox="1">
            <a:spLocks noChangeArrowheads="1"/>
          </p:cNvSpPr>
          <p:nvPr/>
        </p:nvSpPr>
        <p:spPr bwMode="auto">
          <a:xfrm>
            <a:off x="182563" y="5645150"/>
            <a:ext cx="29638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либо выписка из карточки регистрации по </a:t>
            </a: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форме № 9</a:t>
            </a:r>
          </a:p>
          <a:p>
            <a:pPr algn="ctr">
              <a:lnSpc>
                <a:spcPct val="90000"/>
              </a:lnSpc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(справка с места жительства)</a:t>
            </a:r>
          </a:p>
        </p:txBody>
      </p:sp>
      <p:sp>
        <p:nvSpPr>
          <p:cNvPr id="49" name="Стрелка вниз 48"/>
          <p:cNvSpPr/>
          <p:nvPr/>
        </p:nvSpPr>
        <p:spPr bwMode="auto">
          <a:xfrm>
            <a:off x="7242847" y="2989529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eaLnBrk="0" hangingPunct="0">
              <a:defRPr/>
            </a:pPr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5959475" y="3311525"/>
            <a:ext cx="3032125" cy="300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Преимущественное право на </a:t>
            </a:r>
          </a:p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внеочередное/первоочередное зачисление: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07.02.2011№ 3-ФЗ </a:t>
            </a:r>
          </a:p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 полиции»;</a:t>
            </a:r>
          </a:p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ФЗ от 27.05.1998 № 76-ФЗ</a:t>
            </a:r>
          </a:p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«О статусе военнослужащих»;</a:t>
            </a:r>
          </a:p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ФЗ от 29.12.2012 № 273-ФЗ </a:t>
            </a:r>
          </a:p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«Об образовании в РФ»;</a:t>
            </a:r>
          </a:p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ФЗ от 30.12.2012 № 283-ФЗ «О </a:t>
            </a:r>
          </a:p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социальных гарантиях сотрудникам </a:t>
            </a:r>
          </a:p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некоторых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ФОИВ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внесении изменений</a:t>
            </a:r>
          </a:p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отдельные законодательные акты РФ»;</a:t>
            </a:r>
          </a:p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ФЗ от 26.06.1992 N 3132-1 «О статусе </a:t>
            </a:r>
          </a:p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судей в РФ»;</a:t>
            </a: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3241342" y="5560943"/>
            <a:ext cx="2585752" cy="759515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ПРЕТЕНДЕНТЫ 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 РЕГИСТРАЦИИ</a:t>
            </a:r>
          </a:p>
        </p:txBody>
      </p:sp>
      <p:cxnSp>
        <p:nvCxnSpPr>
          <p:cNvPr id="39977" name="Прямая со стрелкой 52"/>
          <p:cNvCxnSpPr>
            <a:cxnSpLocks noChangeShapeType="1"/>
          </p:cNvCxnSpPr>
          <p:nvPr/>
        </p:nvCxnSpPr>
        <p:spPr bwMode="auto">
          <a:xfrm flipV="1">
            <a:off x="4716463" y="2954338"/>
            <a:ext cx="1323975" cy="2581275"/>
          </a:xfrm>
          <a:prstGeom prst="straightConnector1">
            <a:avLst/>
          </a:prstGeom>
          <a:noFill/>
          <a:ln w="25400" cap="sq" algn="ctr">
            <a:solidFill>
              <a:srgbClr val="000000"/>
            </a:solidFill>
            <a:round/>
            <a:headEnd type="none" w="sm" len="sm"/>
            <a:tailEnd type="arrow" w="med" len="med"/>
          </a:ln>
        </p:spPr>
      </p:cxnSp>
      <p:sp>
        <p:nvSpPr>
          <p:cNvPr id="39978" name="Прямоугольник 6"/>
          <p:cNvSpPr>
            <a:spLocks noChangeArrowheads="1"/>
          </p:cNvSpPr>
          <p:nvPr/>
        </p:nvSpPr>
        <p:spPr bwMode="auto">
          <a:xfrm>
            <a:off x="2662238" y="2484438"/>
            <a:ext cx="22637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дети, зачисленные в ОУ и получающие дошкольное образование (филиалы, структурные подразделения, дошкольные отделения)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895600" y="4062413"/>
            <a:ext cx="1905000" cy="12065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Заявление от родителей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изменение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отношений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(ст. 57 ФЗ от 29.12.2012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273-ФЗ)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Прием на обучение в 1 классы</a:t>
            </a:r>
          </a:p>
        </p:txBody>
      </p:sp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>
            <a:off x="25400" y="1196975"/>
            <a:ext cx="9021763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500">
                <a:latin typeface="Times New Roman" pitchFamily="18" charset="0"/>
                <a:cs typeface="Times New Roman" pitchFamily="18" charset="0"/>
              </a:rPr>
              <a:t>Преимущественное право на внеочередное/первоочередное зачисление:</a:t>
            </a:r>
          </a:p>
          <a:p>
            <a:pPr algn="just"/>
            <a:r>
              <a:rPr lang="ru-RU" sz="2500">
                <a:latin typeface="Times New Roman" pitchFamily="18" charset="0"/>
                <a:cs typeface="Times New Roman" pitchFamily="18" charset="0"/>
              </a:rPr>
              <a:t>1) ФЗ от 07.02.2011№ 3-ФЗ «О полиции»;</a:t>
            </a:r>
          </a:p>
          <a:p>
            <a:pPr algn="just"/>
            <a:r>
              <a:rPr lang="ru-RU" sz="2500">
                <a:latin typeface="Times New Roman" pitchFamily="18" charset="0"/>
                <a:cs typeface="Times New Roman" pitchFamily="18" charset="0"/>
              </a:rPr>
              <a:t>2) ФЗ от 27.05.1998 № 76-ФЗ «О статусе военнослужащих»;</a:t>
            </a:r>
          </a:p>
          <a:p>
            <a:pPr algn="just"/>
            <a:r>
              <a:rPr lang="ru-RU" sz="2500">
                <a:latin typeface="Times New Roman" pitchFamily="18" charset="0"/>
                <a:cs typeface="Times New Roman" pitchFamily="18" charset="0"/>
              </a:rPr>
              <a:t>3) ФЗ от 29.12.2012 № 273-ФЗ «Об образовании в РФ»;</a:t>
            </a:r>
          </a:p>
          <a:p>
            <a:pPr algn="just"/>
            <a:r>
              <a:rPr lang="ru-RU" sz="2500">
                <a:latin typeface="Times New Roman" pitchFamily="18" charset="0"/>
                <a:cs typeface="Times New Roman" pitchFamily="18" charset="0"/>
              </a:rPr>
              <a:t>4) ФЗ от 30.12.2012 № 283-ФЗ «О социальных гарантиях сотрудникам некоторых ФОИВ и внесении изменений в отдельные законодательные акты РФ»;</a:t>
            </a:r>
          </a:p>
          <a:p>
            <a:pPr algn="just"/>
            <a:r>
              <a:rPr lang="ru-RU" sz="2500">
                <a:latin typeface="Times New Roman" pitchFamily="18" charset="0"/>
                <a:cs typeface="Times New Roman" pitchFamily="18" charset="0"/>
              </a:rPr>
              <a:t>5) ФЗ от 26.06.1992 № 3132-1 «О статусе судей в РФ»;</a:t>
            </a:r>
          </a:p>
          <a:p>
            <a:pPr algn="just"/>
            <a:endParaRPr lang="ru-RU" sz="25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Ждем изменений в в статью 54 Семейного кодекса Российской Федерации и статью 67 Федерального закона «Об образовании в Российской Федерации»!!!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Прием на обучение в 1 классы</a:t>
            </a:r>
          </a:p>
        </p:txBody>
      </p:sp>
      <p:pic>
        <p:nvPicPr>
          <p:cNvPr id="44035" name="Picture 2" descr="C:\Users\KljuevDP\AppData\Local\Microsoft\Windows\Temporary Internet Files\Content.IE5\6RIYJXBW\MC900433953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800" y="37480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38100" y="4635500"/>
            <a:ext cx="1306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Заявитель</a:t>
            </a:r>
          </a:p>
        </p:txBody>
      </p:sp>
      <p:pic>
        <p:nvPicPr>
          <p:cNvPr id="6" name="Picture 4" descr="http://im1-tub-ru.yandex.net/i?id=245fd018454629373807ab2f3bc9343e-37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1038" y="1989138"/>
            <a:ext cx="1784350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4038" name="Прямоугольник 1"/>
          <p:cNvSpPr>
            <a:spLocks noChangeArrowheads="1"/>
          </p:cNvSpPr>
          <p:nvPr/>
        </p:nvSpPr>
        <p:spPr bwMode="auto">
          <a:xfrm>
            <a:off x="1797050" y="3236913"/>
            <a:ext cx="23764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500"/>
              <a:t>Общеобразовательная организация</a:t>
            </a:r>
          </a:p>
        </p:txBody>
      </p:sp>
      <p:sp>
        <p:nvSpPr>
          <p:cNvPr id="44039" name="Прямоугольник 10"/>
          <p:cNvSpPr>
            <a:spLocks noChangeArrowheads="1"/>
          </p:cNvSpPr>
          <p:nvPr/>
        </p:nvSpPr>
        <p:spPr bwMode="auto">
          <a:xfrm>
            <a:off x="4960938" y="6042025"/>
            <a:ext cx="40862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500"/>
              <a:t>Модуль «Е-услуги. Образование»</a:t>
            </a:r>
          </a:p>
          <a:p>
            <a:pPr algn="ctr"/>
            <a:r>
              <a:rPr lang="en-US" altLang="ru-RU" sz="1500">
                <a:hlinkClick r:id="rId6"/>
              </a:rPr>
              <a:t>https://es.asurso.ru</a:t>
            </a:r>
            <a:r>
              <a:rPr lang="en-US" altLang="ru-RU" sz="1500"/>
              <a:t> </a:t>
            </a:r>
            <a:r>
              <a:rPr lang="ru-RU" altLang="ru-RU" sz="1500"/>
              <a:t> </a:t>
            </a:r>
          </a:p>
          <a:p>
            <a:pPr algn="ctr"/>
            <a:endParaRPr lang="ru-RU" altLang="ru-RU" sz="1500"/>
          </a:p>
        </p:txBody>
      </p:sp>
      <p:sp>
        <p:nvSpPr>
          <p:cNvPr id="12" name="Стрелка вправо 11"/>
          <p:cNvSpPr/>
          <p:nvPr/>
        </p:nvSpPr>
        <p:spPr>
          <a:xfrm>
            <a:off x="1273175" y="5040313"/>
            <a:ext cx="3255963" cy="48418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395364">
            <a:off x="1084263" y="3405188"/>
            <a:ext cx="977900" cy="48418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476233">
            <a:off x="4022725" y="3302000"/>
            <a:ext cx="762000" cy="48577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6804025" y="1697038"/>
            <a:ext cx="0" cy="13001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90563" y="1697038"/>
            <a:ext cx="611346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690563" y="1697038"/>
            <a:ext cx="0" cy="205263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6" name="TextBox 29"/>
          <p:cNvSpPr txBox="1">
            <a:spLocks noChangeArrowheads="1"/>
          </p:cNvSpPr>
          <p:nvPr/>
        </p:nvSpPr>
        <p:spPr bwMode="auto">
          <a:xfrm>
            <a:off x="217488" y="1162050"/>
            <a:ext cx="88296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На 1 ребенка может быть подано </a:t>
            </a: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заявление </a:t>
            </a:r>
          </a:p>
          <a:p>
            <a:pPr algn="ctr">
              <a:lnSpc>
                <a:spcPct val="80000"/>
              </a:lnSpc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 общеобразовательное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учреждение.</a:t>
            </a: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 rotWithShape="1">
          <a:blip r:embed="rId7"/>
          <a:srcRect l="9167" t="12759" r="9028" b="22000"/>
          <a:stretch/>
        </p:blipFill>
        <p:spPr bwMode="auto">
          <a:xfrm>
            <a:off x="4946650" y="2997200"/>
            <a:ext cx="4084638" cy="280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3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sz="1700" b="1">
                <a:solidFill>
                  <a:schemeClr val="bg1"/>
                </a:solidFill>
              </a:rPr>
              <a:t>Самостоятельная подача заявления в электронной форме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950" y="620713"/>
            <a:ext cx="8785225" cy="143986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рабочих дней, 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считая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регистрации электронного заявления, 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предоставляет оригиналы документов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школу, дает согласие на обработку своих персональных данных и персональных данных своего ребенка, подписывает заявление о приеме в 1 класс, которое распечатывается из модуля «Е-услуги. Образование»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060575"/>
            <a:ext cx="9144000" cy="4818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школу предоставляются следующие документы: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детей, проживающих на закрепленной территории, предъявляют: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рождении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или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родство заявителя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регистрации ребенка по месту жительства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пребывания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закрепленной территории или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содержащий сведения о регистрации ребенка по месту жительства или по месту пребывания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закрепленной территории;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детей, не проживающих на закрепленной территории, дополнительно предъявляют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рождении ребенка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предъявляемых при приеме документов хранятся в школе на время обучения ребенка.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10.1.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приеме на обучение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имеющим государственную аккредитацию образовательным программам начального общего и основного общего образования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языка образования, изучаемых родного языка из числа языков народов Российской Федерации, в том числе русского языка как родного языка, государственных языков республик Российской Федерации осуществляется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заявлениям родителей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 детей (п. 10.1 введен Приказом Минпросвещения России от 17.01.2019 N 19)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1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sz="1700" b="1">
                <a:solidFill>
                  <a:schemeClr val="bg1"/>
                </a:solidFill>
              </a:rPr>
              <a:t>Самостоятельная подача заявления в электронной форме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981075"/>
            <a:ext cx="9144000" cy="4359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ВНИМАНИЕ: заявитель вправе самостоятельно не предоставлять с 01.01.2017 г.: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регистрации по месту жительства гражданина Российской Федерации;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регистрации по месту пребывания гражданина Российской Федерации;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регистрации иностранного гражданина или лица без гражданства по месту жительства;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постановке на учет иностранного гражданина или лица без гражданства по месту пребывания;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выдаче или продлении срока действия вида на жительство иностранному гражданину или лицу без гражданства;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выдаче разрешения на временное проживание иностранному гражданину или лицу без гражданства; </a:t>
            </a:r>
          </a:p>
          <a:p>
            <a:pPr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(Распоряжение Правительства РФ от 1 ноября 2016 г. № 2326-р)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9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sz="1700" b="1">
                <a:solidFill>
                  <a:schemeClr val="bg1"/>
                </a:solidFill>
              </a:rPr>
              <a:t>Самостоятельная подача заявления в электронной форме (рекомендации)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ru-RU" altLang="ru-RU" sz="1700" b="1">
              <a:solidFill>
                <a:schemeClr val="bg1"/>
              </a:solidFill>
            </a:endParaRPr>
          </a:p>
        </p:txBody>
      </p:sp>
      <p:sp>
        <p:nvSpPr>
          <p:cNvPr id="50180" name="Прямоугольник 1"/>
          <p:cNvSpPr>
            <a:spLocks noChangeArrowheads="1"/>
          </p:cNvSpPr>
          <p:nvPr/>
        </p:nvSpPr>
        <p:spPr bwMode="auto">
          <a:xfrm>
            <a:off x="900113" y="1341438"/>
            <a:ext cx="777716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alt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необходимые документы предоставлены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заявителем, данные в них полностью соответствуют информации, указанной в заявлении – </a:t>
            </a:r>
            <a:r>
              <a:rPr lang="ru-RU" alt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заявление принимается на рассмотрение приемной комиссией школы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Документы, представленные заявителем, </a:t>
            </a:r>
            <a:r>
              <a:rPr lang="ru-RU" alt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регистрируются в журнале приема заявлений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После регистрации заявления </a:t>
            </a:r>
            <a:r>
              <a:rPr lang="ru-RU" alt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заявителю выдается расписка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(обращение) в получении документов, содержащая информацию о регистрационном номере заявления о приеме ребенка в школу, перечне представленных документов. </a:t>
            </a:r>
            <a:r>
              <a:rPr lang="ru-RU" alt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Расписка заверяется подписью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должностного лица школы, ответственного за прием документов, и печатью школы.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Родители (законные представители), которые не представили необходимые для приема документы или сведения в документах не совпадают с данными в электронном заявлении, получают уведомление </a:t>
            </a:r>
            <a:r>
              <a:rPr lang="ru-RU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аннулировании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их заявления.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7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sz="1700" b="1">
                <a:solidFill>
                  <a:schemeClr val="bg1"/>
                </a:solidFill>
              </a:rPr>
              <a:t>Самостоятельная подача заявления в электронной форме (рекомендации)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ru-RU" altLang="ru-RU" sz="1700" b="1">
              <a:solidFill>
                <a:schemeClr val="bg1"/>
              </a:solidFill>
            </a:endParaRPr>
          </a:p>
        </p:txBody>
      </p:sp>
      <p:sp>
        <p:nvSpPr>
          <p:cNvPr id="52228" name="Прямоугольник 1"/>
          <p:cNvSpPr>
            <a:spLocks noChangeArrowheads="1"/>
          </p:cNvSpPr>
          <p:nvPr/>
        </p:nvSpPr>
        <p:spPr bwMode="auto">
          <a:xfrm>
            <a:off x="971550" y="1916113"/>
            <a:ext cx="72739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None/>
            </a:pPr>
            <a:r>
              <a:rPr lang="ru-RU" altLang="ru-RU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ВАЖНО!!!</a:t>
            </a:r>
          </a:p>
          <a:p>
            <a:pPr marL="285750" indent="-285750" algn="just">
              <a:buFont typeface="Arial" charset="0"/>
              <a:buNone/>
            </a:pPr>
            <a:r>
              <a:rPr lang="ru-RU" altLang="ru-RU" sz="15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Отказать в приеме школа имеет право </a:t>
            </a:r>
            <a:r>
              <a:rPr lang="ru-RU" altLang="ru-RU" sz="15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при отсутствии с свободных мест</a:t>
            </a:r>
            <a:r>
              <a:rPr lang="ru-RU" altLang="ru-RU" sz="15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285750" indent="-285750" algn="just">
              <a:buFont typeface="Arial" charset="0"/>
              <a:buNone/>
            </a:pPr>
            <a:r>
              <a:rPr lang="ru-RU" altLang="ru-RU" sz="1500" i="1">
                <a:latin typeface="Times New Roman" pitchFamily="18" charset="0"/>
                <a:cs typeface="Times New Roman" pitchFamily="18" charset="0"/>
              </a:rPr>
              <a:t>(пункт </a:t>
            </a:r>
            <a:r>
              <a:rPr lang="ru-RU" sz="1500" i="1">
                <a:latin typeface="Times New Roman" pitchFamily="18" charset="0"/>
                <a:cs typeface="Times New Roman" pitchFamily="18" charset="0"/>
              </a:rPr>
              <a:t>4. статьи 67 Федерального закона от 29.12.2012 № 273-ФЗ «Об образовании в Российской Федерации»: в приеме в государственную или муниципальную образовательную организацию может быть отказано только по причине отсутствия в ней свободных мест)</a:t>
            </a:r>
          </a:p>
          <a:p>
            <a:pPr marL="285750" indent="-285750" algn="just">
              <a:buFont typeface="Arial" charset="0"/>
              <a:buNone/>
            </a:pPr>
            <a:r>
              <a:rPr lang="ru-RU" altLang="ru-RU" sz="15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Школа может досрочно прекратить образовательные отношения в случае установления нарушения порядка приема в образовательную организацию, повлекшего по вине обучающегося его незаконное зачисление в образовательную организацию.</a:t>
            </a:r>
          </a:p>
          <a:p>
            <a:pPr marL="285750" indent="-285750" algn="just">
              <a:buFont typeface="Arial" charset="0"/>
              <a:buNone/>
            </a:pPr>
            <a:r>
              <a:rPr lang="ru-RU" altLang="ru-RU" sz="1500" i="1">
                <a:latin typeface="Times New Roman" pitchFamily="18" charset="0"/>
                <a:cs typeface="Times New Roman" pitchFamily="18" charset="0"/>
              </a:rPr>
              <a:t>(часть 2 статьи 61</a:t>
            </a:r>
            <a:r>
              <a:rPr lang="ru-RU" sz="1500" i="1">
                <a:latin typeface="Times New Roman" pitchFamily="18" charset="0"/>
                <a:cs typeface="Times New Roman" pitchFamily="18" charset="0"/>
              </a:rPr>
              <a:t>Федерального закона от 29.12.2012 № 273-ФЗ «Об образовании в Российской Федерации»)</a:t>
            </a:r>
            <a:endParaRPr lang="ru-RU" altLang="ru-RU" sz="15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Нормативная правовая база (федеральная) </a:t>
            </a:r>
          </a:p>
        </p:txBody>
      </p:sp>
      <p:sp>
        <p:nvSpPr>
          <p:cNvPr id="17412" name="Прямоугольник 2"/>
          <p:cNvSpPr>
            <a:spLocks noChangeArrowheads="1"/>
          </p:cNvSpPr>
          <p:nvPr/>
        </p:nvSpPr>
        <p:spPr bwMode="auto">
          <a:xfrm>
            <a:off x="0" y="1341438"/>
            <a:ext cx="889317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Wingdings" pitchFamily="2" charset="2"/>
              <a:buChar char="ü"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17.12.2009 № 1993-р</a:t>
            </a:r>
          </a:p>
          <a:p>
            <a:pPr marL="342900" indent="-342900" algn="ctr">
              <a:buFont typeface="Arial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«Об утверждении сводного перечня первоочередных государственных и муниципальных услуг, предоставляемых в электронном виде»</a:t>
            </a:r>
          </a:p>
          <a:p>
            <a:pPr marL="342900" indent="-342900" algn="ctr">
              <a:buFont typeface="Arial" charset="0"/>
              <a:buNone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27.07.2010 № 210-ФЗ (ред. от 15.02.2016) </a:t>
            </a:r>
          </a:p>
          <a:p>
            <a:pPr marL="342900" indent="-342900" algn="ctr">
              <a:buFont typeface="Arial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«Об организации предоставления государственных и муниципальных услуг»</a:t>
            </a:r>
          </a:p>
          <a:p>
            <a:pPr marL="342900" indent="-342900" algn="ctr">
              <a:buFont typeface="Arial" charset="0"/>
              <a:buNone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Распоряжения Правительства РФ от 25 апреля 2011 г. № 729-р </a:t>
            </a:r>
          </a:p>
          <a:p>
            <a:pPr marL="342900" indent="-342900" algn="ctr">
              <a:buFont typeface="Arial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«Об утверждении перечня услуг, оказываемых государственными и муниципальными учреждениями и другими организациями, в которых размещается государственное задание (заказ) или муниципальное задание (заказ), подлежащих включению в реестры государственных или муниципальных услуг и предоставляемых в электронной форме» </a:t>
            </a:r>
          </a:p>
          <a:p>
            <a:pPr marL="342900" indent="-342900" algn="ctr">
              <a:buFont typeface="Arial" charset="0"/>
              <a:buNone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25.12.2013 № 2516-р</a:t>
            </a:r>
          </a:p>
          <a:p>
            <a:pPr marL="342900" indent="-342900" algn="ctr">
              <a:buFont typeface="Arial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«Об утверждении Концепции развития механизмов предоставления государственных и муниципальных услуг в электронном виде»</a:t>
            </a:r>
          </a:p>
          <a:p>
            <a:pPr marL="342900" indent="-342900" algn="ctr">
              <a:buFont typeface="Arial" charset="0"/>
              <a:buNone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5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sz="1700" b="1">
                <a:solidFill>
                  <a:schemeClr val="bg1"/>
                </a:solidFill>
              </a:rPr>
              <a:t>Самостоятельная подача заявления в электронной форме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sz="1700" b="1">
                <a:solidFill>
                  <a:schemeClr val="bg1"/>
                </a:solidFill>
              </a:rPr>
              <a:t>(в модуле «Е-услуги. Образование» )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950" y="763588"/>
            <a:ext cx="8785225" cy="72072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в школу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950" y="1628775"/>
            <a:ext cx="8694738" cy="4494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школы в течение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рабочих дней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приема документов: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решение о зачислении детей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времени и даты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регистрации заявлений и наличия полного пакета документов;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издает распорядительный акт о зачислении ребенка в 1 класс. </a:t>
            </a: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Распорядительный акт размещается на информационном стенде школы в день их издания.</a:t>
            </a: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Самарской области рекомендует размещать выписку из распорядительного акта о зачислении в 1 класс на официальном сайте школы без указания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ПДн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детей.</a:t>
            </a: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3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sz="1700" b="1">
                <a:solidFill>
                  <a:schemeClr val="bg1"/>
                </a:solidFill>
              </a:rPr>
              <a:t>Размещение информации на официальном сайте ОУ</a:t>
            </a:r>
          </a:p>
        </p:txBody>
      </p:sp>
      <p:sp>
        <p:nvSpPr>
          <p:cNvPr id="56324" name="Прямоугольник 1"/>
          <p:cNvSpPr>
            <a:spLocks noChangeArrowheads="1"/>
          </p:cNvSpPr>
          <p:nvPr/>
        </p:nvSpPr>
        <p:spPr bwMode="auto">
          <a:xfrm>
            <a:off x="142875" y="620713"/>
            <a:ext cx="8694738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Статья 28. Компетенция, права, обязанности и ответственность образовательной организации:</a:t>
            </a:r>
          </a:p>
          <a:p>
            <a:pPr algn="just"/>
            <a:r>
              <a:rPr lang="ru-RU" i="1">
                <a:latin typeface="Times New Roman" pitchFamily="18" charset="0"/>
                <a:cs typeface="Times New Roman" pitchFamily="18" charset="0"/>
              </a:rPr>
              <a:t>п.8 части 3: </a:t>
            </a:r>
            <a:r>
              <a:rPr lang="ru-RU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прием обучающихся в образовательную организацию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Статья 29. Информационная открытость образовательной организации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2. Образовательные организации обеспечивают открытость и доступность: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1) информации: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м) о количестве вакантных мест для приема (перевода) по каждой образовательной программе…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2) копий: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д) локальных нормативных актов, предусмотренных частью 2 статьи 30 настоящего Федерального закона: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2. Образовательная организация принимает локальные нормативные акты по основным вопросам организации и осуществления образовательной деятельности, в том числе регламентирующие </a:t>
            </a:r>
            <a:r>
              <a:rPr lang="ru-RU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приема обучающихся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иной информации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которая размещается, опубликовывается по решению образовательной организации и (или) размещение, опубликование которой являются обязательными в соответствии с законодательством Российской Федерации.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3. Информация и документы, указанные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части 2 настоящей статьи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…подлежат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размещению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на официальном сайте образовательной организации в сети "Интернет"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обновлению в течение десяти рабочих дней со дня их создания, получения или внесения в них соответствующих изменений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Подзаголовок 2"/>
          <p:cNvSpPr txBox="1">
            <a:spLocks/>
          </p:cNvSpPr>
          <p:nvPr/>
        </p:nvSpPr>
        <p:spPr bwMode="auto">
          <a:xfrm>
            <a:off x="720725" y="44450"/>
            <a:ext cx="78835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sz="1700" b="1">
                <a:solidFill>
                  <a:schemeClr val="bg1"/>
                </a:solidFill>
              </a:rPr>
              <a:t>Подача заявления лично в школу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3995738" y="1008063"/>
            <a:ext cx="5056187" cy="21336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</a:t>
            </a:r>
          </a:p>
          <a:p>
            <a:pPr algn="ctr">
              <a:defRPr/>
            </a:pP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обращается лично в школу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im1-tub-ru.yandex.net/i?id=245fd018454629373807ab2f3bc9343e-37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25538"/>
            <a:ext cx="3511550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223838" y="3141663"/>
            <a:ext cx="8696325" cy="3292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Заявитель: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оригиналы документов в школу;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согласие на обработку своих персональных данных и персональных данных своего ребенка;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 заявление о приеме в 1 класс.</a:t>
            </a:r>
          </a:p>
          <a:p>
            <a:pPr algn="just"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школы: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представленные документы;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 электронную форму заявления в модуле «Е-услуги. Образование»;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подписания заявителем заявления регистрирует заявление в модуле «Е-услуги. Образование» и выдает заявителю расписку (обращение) в получении документов, содержащую информацию о регистрационном номере заявления о приеме ребенка в школу, перечне представленных документов. Расписка заверяется подписью должностного лица школы, ответственного за прием документов, и печатью школы.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0" name="TextBox 35"/>
          <p:cNvSpPr txBox="1">
            <a:spLocks noChangeArrowheads="1"/>
          </p:cNvSpPr>
          <p:nvPr/>
        </p:nvSpPr>
        <p:spPr bwMode="auto">
          <a:xfrm>
            <a:off x="3684588" y="1679575"/>
            <a:ext cx="9350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 b="1"/>
              <a:t>Заявитель</a:t>
            </a:r>
          </a:p>
        </p:txBody>
      </p:sp>
      <p:sp>
        <p:nvSpPr>
          <p:cNvPr id="60421" name="TextBox 1"/>
          <p:cNvSpPr txBox="1">
            <a:spLocks noChangeArrowheads="1"/>
          </p:cNvSpPr>
          <p:nvPr/>
        </p:nvSpPr>
        <p:spPr bwMode="auto">
          <a:xfrm>
            <a:off x="5194300" y="2143125"/>
            <a:ext cx="2932113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Сайт общеобразовательной организации</a:t>
            </a:r>
          </a:p>
        </p:txBody>
      </p:sp>
      <p:pic>
        <p:nvPicPr>
          <p:cNvPr id="60422" name="Picture 2" descr="C:\Users\KljuevDP\AppData\Local\Microsoft\Windows\Temporary Internet Files\Content.IE5\6RIYJXBW\MC900433953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2375" y="7381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 rotWithShape="1">
          <a:blip r:embed="rId5"/>
          <a:srcRect l="18706" t="11379" r="24875" b="4637"/>
          <a:stretch/>
        </p:blipFill>
        <p:spPr bwMode="auto">
          <a:xfrm>
            <a:off x="227013" y="2401888"/>
            <a:ext cx="3768725" cy="419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60424" name="TextBox 1"/>
          <p:cNvSpPr txBox="1">
            <a:spLocks noChangeArrowheads="1"/>
          </p:cNvSpPr>
          <p:nvPr/>
        </p:nvSpPr>
        <p:spPr bwMode="auto">
          <a:xfrm>
            <a:off x="566738" y="2155825"/>
            <a:ext cx="3024187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Модуль «Е-услуги. Образование»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 rotWithShape="1">
          <a:blip r:embed="rId6"/>
          <a:srcRect t="11274" r="12089" b="5941"/>
          <a:stretch/>
        </p:blipFill>
        <p:spPr bwMode="auto">
          <a:xfrm>
            <a:off x="4175125" y="2401888"/>
            <a:ext cx="4860925" cy="373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2268538" y="1700213"/>
            <a:ext cx="1322387" cy="315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643438" y="1700213"/>
            <a:ext cx="1512887" cy="315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8" name="Прямоугольник 6"/>
          <p:cNvSpPr>
            <a:spLocks noChangeArrowheads="1"/>
          </p:cNvSpPr>
          <p:nvPr/>
        </p:nvSpPr>
        <p:spPr bwMode="auto">
          <a:xfrm>
            <a:off x="136525" y="112713"/>
            <a:ext cx="8870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b="1">
                <a:solidFill>
                  <a:schemeClr val="bg1"/>
                </a:solidFill>
              </a:rPr>
              <a:t>ПОЛУЧЕНИЕ ИНФОРМАЦИИ О РЕЗУЛЬТАТАХ РАССМОТРЕНИЯ ЗАЯВЛЕНИЯ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Основание для использования ЕСИА при получении доступа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к ГИС «АСУ РСО» и предоставления государственных услуг в электронной форме</a:t>
            </a:r>
          </a:p>
        </p:txBody>
      </p:sp>
      <p:sp>
        <p:nvSpPr>
          <p:cNvPr id="62467" name="Прямоугольник 1"/>
          <p:cNvSpPr>
            <a:spLocks noChangeArrowheads="1"/>
          </p:cNvSpPr>
          <p:nvPr/>
        </p:nvSpPr>
        <p:spPr bwMode="auto">
          <a:xfrm>
            <a:off x="188913" y="765175"/>
            <a:ext cx="8631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Переход на авторизацию всех пользователей ГИС через ЕСИА 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4"/>
          <a:srcRect l="34428" t="15920" r="35692" b="12438"/>
          <a:stretch/>
        </p:blipFill>
        <p:spPr bwMode="auto">
          <a:xfrm>
            <a:off x="209550" y="1133475"/>
            <a:ext cx="2778125" cy="452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 rotWithShape="1">
          <a:blip r:embed="rId5"/>
          <a:srcRect l="33980" t="10000" r="35174" b="17721"/>
          <a:stretch/>
        </p:blipFill>
        <p:spPr bwMode="auto">
          <a:xfrm>
            <a:off x="3132138" y="1112838"/>
            <a:ext cx="2879725" cy="4548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 rotWithShape="1">
          <a:blip r:embed="rId6"/>
          <a:srcRect l="34179" t="13074" r="35274" b="50000"/>
          <a:stretch/>
        </p:blipFill>
        <p:spPr bwMode="auto">
          <a:xfrm>
            <a:off x="6205538" y="1150938"/>
            <a:ext cx="2808287" cy="273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Основание для использования ЕСИА при получении доступа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к ГИС «АСУ РСО» и предоставления государственных услуг в электронной форме</a:t>
            </a:r>
          </a:p>
        </p:txBody>
      </p:sp>
      <p:sp>
        <p:nvSpPr>
          <p:cNvPr id="64515" name="Прямоугольник 1"/>
          <p:cNvSpPr>
            <a:spLocks noChangeArrowheads="1"/>
          </p:cNvSpPr>
          <p:nvPr/>
        </p:nvSpPr>
        <p:spPr bwMode="auto">
          <a:xfrm>
            <a:off x="188913" y="765175"/>
            <a:ext cx="8631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Переход на авторизацию всех пользователей ГИС через ЕСИА </a:t>
            </a:r>
          </a:p>
        </p:txBody>
      </p:sp>
      <p:sp>
        <p:nvSpPr>
          <p:cNvPr id="64516" name="Прямоугольник 2"/>
          <p:cNvSpPr>
            <a:spLocks noChangeArrowheads="1"/>
          </p:cNvSpPr>
          <p:nvPr/>
        </p:nvSpPr>
        <p:spPr bwMode="auto">
          <a:xfrm>
            <a:off x="179388" y="1135063"/>
            <a:ext cx="88566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Распоряжение Правительства Самарской области от 02.09.2016 №673-р </a:t>
            </a:r>
          </a:p>
          <a:p>
            <a:pPr algn="ctr"/>
            <a:r>
              <a:rPr lang="ru-RU"/>
              <a:t>"Об обеспечении доступа к государственным информационным системам Самарской области, используемым для предоставления государственных услуг"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/>
          <a:srcRect l="30715" t="12978" r="31492" b="6250"/>
          <a:stretch/>
        </p:blipFill>
        <p:spPr bwMode="auto">
          <a:xfrm>
            <a:off x="593725" y="2082800"/>
            <a:ext cx="3752850" cy="451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/>
          <a:srcRect l="30613" t="11610" r="31582" b="6758"/>
          <a:stretch/>
        </p:blipFill>
        <p:spPr bwMode="auto">
          <a:xfrm>
            <a:off x="4787900" y="2058988"/>
            <a:ext cx="3732213" cy="452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Документы, обязательные для размещения на официальном сайте ОУ и информационных стендах ОУ </a:t>
            </a:r>
          </a:p>
        </p:txBody>
      </p:sp>
      <p:sp>
        <p:nvSpPr>
          <p:cNvPr id="66563" name="TextBox 7"/>
          <p:cNvSpPr txBox="1">
            <a:spLocks noChangeArrowheads="1"/>
          </p:cNvSpPr>
          <p:nvPr/>
        </p:nvSpPr>
        <p:spPr bwMode="auto">
          <a:xfrm>
            <a:off x="827088" y="1484313"/>
            <a:ext cx="7705725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Специальная рубрика на сайте, посвященная организации приема в 1 класс на 2020-2021 уч.г.:</a:t>
            </a:r>
          </a:p>
          <a:p>
            <a:pPr algn="just">
              <a:lnSpc>
                <a:spcPct val="90000"/>
              </a:lnSpc>
              <a:buFont typeface="Arial" charset="0"/>
              <a:buChar char="•"/>
            </a:pPr>
            <a:endParaRPr lang="ru-RU" sz="2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Arial" charset="0"/>
              <a:buChar char="•"/>
            </a:pP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Лицензия</a:t>
            </a:r>
          </a:p>
          <a:p>
            <a:pPr algn="just">
              <a:lnSpc>
                <a:spcPct val="90000"/>
              </a:lnSpc>
              <a:buFont typeface="Arial" charset="0"/>
              <a:buChar char="•"/>
            </a:pP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государственной аккредитации</a:t>
            </a:r>
          </a:p>
          <a:p>
            <a:pPr algn="just">
              <a:lnSpc>
                <a:spcPct val="90000"/>
              </a:lnSpc>
              <a:buFont typeface="Arial" charset="0"/>
              <a:buChar char="•"/>
            </a:pP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Устав с изменениями и дополнениями</a:t>
            </a:r>
          </a:p>
          <a:p>
            <a:pPr algn="just">
              <a:lnSpc>
                <a:spcPct val="90000"/>
              </a:lnSpc>
              <a:buFont typeface="Arial" charset="0"/>
              <a:buChar char="•"/>
            </a:pP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Правила приема в ОУ, образовательные программы и другие документы, регламентирующие организацию и осуществление образовательной деятельности, права и обязанности обучающихся</a:t>
            </a:r>
          </a:p>
          <a:p>
            <a:pPr algn="just">
              <a:lnSpc>
                <a:spcPct val="90000"/>
              </a:lnSpc>
              <a:buFont typeface="Arial" charset="0"/>
              <a:buChar char="•"/>
            </a:pP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о минимальном количестве мест для приема ( с копией документа)</a:t>
            </a:r>
            <a:endParaRPr lang="en-US" sz="2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Подзаголовок 2"/>
          <p:cNvSpPr txBox="1">
            <a:spLocks/>
          </p:cNvSpPr>
          <p:nvPr/>
        </p:nvSpPr>
        <p:spPr bwMode="auto">
          <a:xfrm>
            <a:off x="287338" y="188913"/>
            <a:ext cx="88566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Документы, обязательные для размещения на официальном сайте ОУ и информационных стендах ОУ </a:t>
            </a:r>
          </a:p>
        </p:txBody>
      </p:sp>
      <p:sp>
        <p:nvSpPr>
          <p:cNvPr id="68611" name="TextBox 7"/>
          <p:cNvSpPr txBox="1">
            <a:spLocks noChangeArrowheads="1"/>
          </p:cNvSpPr>
          <p:nvPr/>
        </p:nvSpPr>
        <p:spPr bwMode="auto">
          <a:xfrm>
            <a:off x="684213" y="1989138"/>
            <a:ext cx="74168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Специальная рубрика на сайте, посвященная организации приема в 1 класс на 2020-2021 уч.г.: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endParaRPr lang="ru-RU" sz="2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Arial" charset="0"/>
              <a:buChar char="•"/>
            </a:pP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об адресах, закрепленных за ОУ</a:t>
            </a:r>
          </a:p>
          <a:p>
            <a:pPr algn="just">
              <a:lnSpc>
                <a:spcPct val="90000"/>
              </a:lnSpc>
              <a:buFont typeface="Arial" charset="0"/>
              <a:buChar char="•"/>
            </a:pP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особенности обучения в ОУ(специфика)</a:t>
            </a:r>
          </a:p>
          <a:p>
            <a:pPr algn="just">
              <a:lnSpc>
                <a:spcPct val="90000"/>
              </a:lnSpc>
              <a:buFont typeface="Arial" charset="0"/>
              <a:buChar char="•"/>
            </a:pP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Бланк заявления о приеме и </a:t>
            </a:r>
            <a:r>
              <a:rPr lang="ru-RU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заявления о выборе языка.</a:t>
            </a:r>
          </a:p>
          <a:p>
            <a:pPr algn="just">
              <a:lnSpc>
                <a:spcPct val="90000"/>
              </a:lnSpc>
              <a:buFont typeface="Arial" charset="0"/>
              <a:buChar char="•"/>
            </a:pP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Перечень необходимых документов к заявлению.</a:t>
            </a:r>
          </a:p>
          <a:p>
            <a:pPr algn="just">
              <a:lnSpc>
                <a:spcPct val="90000"/>
              </a:lnSpc>
              <a:buFont typeface="Arial" charset="0"/>
              <a:buChar char="•"/>
            </a:pP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 в сети Интернет для приема заявлений –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https://es.asurso.ru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Arial" charset="0"/>
              <a:buChar char="•"/>
            </a:pP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Контактные данные ответственных должностных лиц за прием документов, дни и часы приема для консультаций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Подзаголовок 2"/>
          <p:cNvSpPr txBox="1">
            <a:spLocks/>
          </p:cNvSpPr>
          <p:nvPr/>
        </p:nvSpPr>
        <p:spPr bwMode="auto">
          <a:xfrm>
            <a:off x="287338" y="188913"/>
            <a:ext cx="88566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b="1"/>
              <a:t>Информация о результатах исполнении требований письма МОИНСО от 30.12.2019 №МО-16-09-01/1569-ТУ «Об обновлении раздела «Прием в 1-й класс»  на официальных сайтах ГБОУ</a:t>
            </a:r>
            <a:r>
              <a:rPr lang="ru-RU" altLang="ru-RU"/>
              <a:t> </a:t>
            </a:r>
          </a:p>
        </p:txBody>
      </p:sp>
      <p:pic>
        <p:nvPicPr>
          <p:cNvPr id="70661" name="Picture 5" descr="Новый точечный рисун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628775"/>
            <a:ext cx="6791325" cy="4867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Подзаголовок 2"/>
          <p:cNvSpPr txBox="1">
            <a:spLocks/>
          </p:cNvSpPr>
          <p:nvPr/>
        </p:nvSpPr>
        <p:spPr bwMode="auto">
          <a:xfrm>
            <a:off x="287338" y="188913"/>
            <a:ext cx="88566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b="1"/>
              <a:t>Информация о результатах исполнении требований письма МОИНСО от 30.12.2019 №МО-16-09-01/1569-ТУ «Об обновлении раздела «Прием в 1-й класс»  на официальных сайтах ГБОУ</a:t>
            </a:r>
            <a:r>
              <a:rPr lang="ru-RU" altLang="ru-RU"/>
              <a:t> </a:t>
            </a:r>
          </a:p>
        </p:txBody>
      </p:sp>
      <p:pic>
        <p:nvPicPr>
          <p:cNvPr id="72709" name="Picture 5" descr="Новый точечный рисун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628775"/>
            <a:ext cx="6810375" cy="4029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Нормативная правовая база (федеральная) </a:t>
            </a:r>
          </a:p>
        </p:txBody>
      </p:sp>
      <p:sp>
        <p:nvSpPr>
          <p:cNvPr id="19460" name="Прямоугольник 2"/>
          <p:cNvSpPr>
            <a:spLocks noChangeArrowheads="1"/>
          </p:cNvSpPr>
          <p:nvPr/>
        </p:nvSpPr>
        <p:spPr bwMode="auto">
          <a:xfrm>
            <a:off x="684213" y="981075"/>
            <a:ext cx="7993062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</a:rPr>
              <a:t>Приказ Минобразования России от 22.01.2014 № 32</a:t>
            </a:r>
          </a:p>
          <a:p>
            <a:pPr marL="285750" indent="-285750" algn="ctr"/>
            <a:r>
              <a:rPr lang="ru-RU" sz="1600" b="1">
                <a:latin typeface="Times New Roman" pitchFamily="18" charset="0"/>
              </a:rPr>
              <a:t>«Об утверждении Порядка приема граждан на обучение по образовательным программам начального общего, основного общего и среднего общего образования»</a:t>
            </a:r>
            <a:endParaRPr lang="ru-RU" altLang="ru-RU" sz="1600" b="1">
              <a:latin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09.06.2014 № 991-р</a:t>
            </a:r>
          </a:p>
          <a:p>
            <a:pPr marL="285750" indent="-285750" algn="ctr">
              <a:buFont typeface="Arial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«Об утверждении плана мероприятий ("дорожной карты") по реализации Концепции развития механизмов предоставления государственных и муниципальных услуг в электронном виде, утвержденной распоряжением Правительства Российской Федерации от 25 декабря 2013 г. № 2516-р»</a:t>
            </a:r>
          </a:p>
          <a:p>
            <a:pPr marL="285750" indent="-285750" algn="ctr">
              <a:buFont typeface="Arial" charset="0"/>
              <a:buNone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25.10.2014 № 2125-р</a:t>
            </a:r>
          </a:p>
          <a:p>
            <a:pPr marL="285750" indent="-285750" algn="ctr">
              <a:buFont typeface="Arial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«Об утверждении Концепции создания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программам»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29.12.2014 № 2769-р</a:t>
            </a:r>
          </a:p>
          <a:p>
            <a:pPr marL="285750" indent="-285750" algn="ctr">
              <a:buFont typeface="Arial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«Об утверждении Концепции региональной информатизации»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Подзаголовок 2"/>
          <p:cNvSpPr txBox="1">
            <a:spLocks/>
          </p:cNvSpPr>
          <p:nvPr/>
        </p:nvSpPr>
        <p:spPr bwMode="auto">
          <a:xfrm>
            <a:off x="287338" y="188913"/>
            <a:ext cx="88566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b="1"/>
              <a:t>Информация о результатах исполнении требований письма МОИНСО от 30.12.2019 №МО-16-09-01/1569-ТУ «Об обновлении раздела «Прием в 1-й класс»  на официальных сайтах ГБОУ</a:t>
            </a:r>
            <a:r>
              <a:rPr lang="ru-RU" altLang="ru-RU"/>
              <a:t> </a:t>
            </a:r>
          </a:p>
        </p:txBody>
      </p:sp>
      <p:pic>
        <p:nvPicPr>
          <p:cNvPr id="74757" name="Picture 5" descr="Новый точечный рисун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6338" y="1633538"/>
            <a:ext cx="6791325" cy="3590925"/>
          </a:xfrm>
          <a:prstGeom prst="rect">
            <a:avLst/>
          </a:prstGeom>
          <a:noFill/>
        </p:spPr>
      </p:pic>
      <p:sp>
        <p:nvSpPr>
          <p:cNvPr id="74758" name="Подзаголовок 2"/>
          <p:cNvSpPr txBox="1">
            <a:spLocks/>
          </p:cNvSpPr>
          <p:nvPr/>
        </p:nvSpPr>
        <p:spPr bwMode="auto">
          <a:xfrm>
            <a:off x="287338" y="5589588"/>
            <a:ext cx="88566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hlink"/>
                </a:solidFill>
              </a:rPr>
              <a:t>Уважаемые руководители ГБОУ!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hlink"/>
                </a:solidFill>
              </a:rPr>
              <a:t>Прошу удалить всю устаревшую информацию с сайта по части организации приема в 1-й класс.</a:t>
            </a:r>
            <a:endParaRPr lang="ru-RU" altLang="ru-RU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Нормативная правовая база (федеральная) </a:t>
            </a:r>
          </a:p>
        </p:txBody>
      </p:sp>
      <p:sp>
        <p:nvSpPr>
          <p:cNvPr id="21508" name="Прямоугольник 2"/>
          <p:cNvSpPr>
            <a:spLocks noChangeArrowheads="1"/>
          </p:cNvSpPr>
          <p:nvPr/>
        </p:nvSpPr>
        <p:spPr bwMode="auto">
          <a:xfrm>
            <a:off x="468313" y="1196975"/>
            <a:ext cx="8135937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14.02.2015 № 236-р</a:t>
            </a:r>
          </a:p>
          <a:p>
            <a:pPr marL="285750" indent="-285750" algn="ctr">
              <a:buFont typeface="Arial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«Об утверждении плана мероприятий ("дорожной карты") по созданию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программам»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1 ноября 2016 г. № 2326-р</a:t>
            </a:r>
          </a:p>
          <a:p>
            <a:pPr marL="285750" indent="-285750" algn="ctr">
              <a:buFont typeface="Arial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Перечень документов и сведений, находящихся в распоряжении отдельных федеральных органов исполнительной власти и необходимых для предоставления государственных и муниципальных услуг исполнительным органам государственной власти субъектов Российской Федерации и органам местного самоуправления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Самарской области от 16.04.2015 № 126-од</a:t>
            </a:r>
          </a:p>
          <a:p>
            <a:pPr marL="285750" indent="-285750" algn="ctr">
              <a:buFont typeface="Arial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«Об утверждении административного регламента предоставления </a:t>
            </a:r>
          </a:p>
          <a:p>
            <a:pPr marL="285750" indent="-285750" algn="ctr">
              <a:buFont typeface="Arial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министерством образования и науки Самарской области государственной услуги  «Предоставление начального общего, основного общего, среднего общего образования по основным общеобразовательным программам»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одзаголовок 2"/>
          <p:cNvSpPr txBox="1">
            <a:spLocks/>
          </p:cNvSpPr>
          <p:nvPr/>
        </p:nvSpPr>
        <p:spPr bwMode="auto">
          <a:xfrm>
            <a:off x="0" y="0"/>
            <a:ext cx="91440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Основные цели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050" y="1052513"/>
            <a:ext cx="9028113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Tx/>
              <a:buChar char="-"/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требований федерального и регионального законодательства при предоставлении государственных и муниципальных услуг в сфере образования в электронной форме;</a:t>
            </a:r>
          </a:p>
          <a:p>
            <a:pPr algn="just"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(</a:t>
            </a:r>
            <a:r>
              <a:rPr lang="en-US" sz="2400" b="1" i="1" dirty="0">
                <a:cs typeface="+mn-cs"/>
              </a:rPr>
              <a:t>usability</a:t>
            </a:r>
            <a:r>
              <a:rPr lang="ru-RU" sz="2400" b="1" i="1" dirty="0">
                <a:cs typeface="+mn-cs"/>
              </a:rPr>
              <a:t>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 предоставления государственных и муниципальных услуг для получателей и организаций, участвующих в предоставлении государственных и муниципальных услуг. 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53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одзаголовок 2"/>
          <p:cNvSpPr txBox="1">
            <a:spLocks/>
          </p:cNvSpPr>
          <p:nvPr/>
        </p:nvSpPr>
        <p:spPr bwMode="auto">
          <a:xfrm>
            <a:off x="190500" y="46038"/>
            <a:ext cx="885666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Подготовка к процедуре приема на обучение в 1 классы</a:t>
            </a:r>
          </a:p>
        </p:txBody>
      </p:sp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179388" y="981075"/>
            <a:ext cx="86423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Организациям:</a:t>
            </a:r>
          </a:p>
          <a:p>
            <a:pPr indent="358775"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- организовать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позднее 01.12.2019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размещение (обновление) информации о сроках начала приема заявлений в 1 классы на официальных сайтах и информационных стендах школ, а также дошкольных образовательных организаций;</a:t>
            </a:r>
          </a:p>
          <a:p>
            <a:pPr indent="358775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- организовать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позднее 01.12.2019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размещение (обновление) информации о порядке (правилах) приема на обучение в 1 классы школ на официальных сайтах и на информационных стендах для родителей. Рекомендуем на официальных сайтах школ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обновить специальный раздел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посвященный приему в 1 классы на 2020-2021 учебный год;</a:t>
            </a:r>
          </a:p>
          <a:p>
            <a:pPr indent="358775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- организовать работу в школах и в дошкольных образовательных учреждениях по оповещению родителей о датах и времени начала приема заявлений в 1 классы и о возможности направить заявления в электронной форме, а также предусмотреть иные формы оповещения родителей.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одзаголовок 2"/>
          <p:cNvSpPr txBox="1">
            <a:spLocks/>
          </p:cNvSpPr>
          <p:nvPr/>
        </p:nvSpPr>
        <p:spPr bwMode="auto">
          <a:xfrm>
            <a:off x="250825" y="46038"/>
            <a:ext cx="879633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Подготовка к процедуре приема на обучение в 1 классы в модуле АСУ РСО «Е-услуги. Прием в 1-й класс»</a:t>
            </a:r>
          </a:p>
        </p:txBody>
      </p:sp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122238" y="1196975"/>
            <a:ext cx="90217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Организациям:</a:t>
            </a:r>
          </a:p>
          <a:p>
            <a:pPr indent="358775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- организовать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позднее 01.12.2019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создание приемной кампании в модуле АСУ РСО «Е-услуги. Прием в 1-й класс» 2020-2021 учебный год с указанием планового количества мест для приема в 1-й класс.</a:t>
            </a:r>
          </a:p>
        </p:txBody>
      </p:sp>
      <p:graphicFrame>
        <p:nvGraphicFramePr>
          <p:cNvPr id="66813" name="Group 253"/>
          <p:cNvGraphicFramePr>
            <a:graphicFrameLocks noGrp="1"/>
          </p:cNvGraphicFramePr>
          <p:nvPr/>
        </p:nvGraphicFramePr>
        <p:xfrm>
          <a:off x="539750" y="2565400"/>
          <a:ext cx="8342313" cy="3784600"/>
        </p:xfrm>
        <a:graphic>
          <a:graphicData uri="http://schemas.openxmlformats.org/drawingml/2006/table">
            <a:tbl>
              <a:tblPr/>
              <a:tblGrid>
                <a:gridCol w="3087688"/>
                <a:gridCol w="3087687"/>
                <a:gridCol w="2166938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Муниципалитет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свободных мест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р-н. Большечерниговский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ГБОУ СОШ пос. Восточный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р-н. Большечерниговский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ГБОУ СОШ № 1 им. И.М. Кузнецова с. Большая Черниговка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р-н. Большечерниговский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ГБОУ СОШ №2 "ОЦ" им. Г.А.Смолякова с. Большая Черниговка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р-н. Большечерниговский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ГБОУ СОШ им. А.А. Каргина п. Краснооктябрьский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р-н. Большечерниговский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ГБОУ ООШ пос.Аверьяновский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р-н. Большечерниговский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ГБОУ ООШ с. Новый Камелик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р-н. Большечерниговский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ГБОУ СОШ «ОЦ» с.Августовка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р-н. Большечерниговский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ГБОУ СОШ «ОЦ» пос.Поляков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р-н. Большечерниговский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ГБОУ СОШ "ОЦ" им. С.Ф. Зинченко пос.Глушицкий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р-н. Большечерниговский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ГБОУ ООШ им. Р.Нигмати пос.Иргизский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р-н. Большечерниговский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ГБОУ ООШ пос. Шумовский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р-н. Большечерниговский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ГБОУ СОШ «ОЦ» с.Украинка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одзаголовок 2"/>
          <p:cNvSpPr txBox="1">
            <a:spLocks/>
          </p:cNvSpPr>
          <p:nvPr/>
        </p:nvSpPr>
        <p:spPr bwMode="auto">
          <a:xfrm>
            <a:off x="250825" y="46038"/>
            <a:ext cx="879633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Подготовка к процедуре приема на обучение в 1 классы в модуле АСУ РСО «Е-услуги. Прием в 1-й класс»</a:t>
            </a:r>
          </a:p>
        </p:txBody>
      </p:sp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122238" y="1196975"/>
            <a:ext cx="90217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Организациям:</a:t>
            </a:r>
          </a:p>
          <a:p>
            <a:pPr indent="358775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- организовать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позднее 01.12.2019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создание приемной кампании в модуле АСУ РСО «Е-услуги. Прием в 1-й класс» 2020-2021 учебный год с указанием планового количества мест для приема в 1-й класс.</a:t>
            </a:r>
          </a:p>
        </p:txBody>
      </p:sp>
      <p:graphicFrame>
        <p:nvGraphicFramePr>
          <p:cNvPr id="69904" name="Group 272"/>
          <p:cNvGraphicFramePr>
            <a:graphicFrameLocks noGrp="1"/>
          </p:cNvGraphicFramePr>
          <p:nvPr/>
        </p:nvGraphicFramePr>
        <p:xfrm>
          <a:off x="611188" y="2852738"/>
          <a:ext cx="8064500" cy="3127375"/>
        </p:xfrm>
        <a:graphic>
          <a:graphicData uri="http://schemas.openxmlformats.org/drawingml/2006/table">
            <a:tbl>
              <a:tblPr/>
              <a:tblGrid>
                <a:gridCol w="1873250"/>
                <a:gridCol w="3638550"/>
                <a:gridCol w="2552700"/>
              </a:tblGrid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Муниципалитет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свободных мест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р-н. Большеглушицкий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ГБОУ ООШ с. Тамбовка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р-н. Большеглушицкий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ГБОУ СОШ с.Константиновка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р-н. Большеглушицкий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ГБОУ СОШ №1 «ОЦ» им. В. И. Фокина с. Большая Глушица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р-н. Большеглушицкий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ГБОУ ООШ с. Мокша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р-н. Большеглушицкий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ГБОУ СОШ «ОЦ» п. Южный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р-н. Большеглушицкий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ГБОУ СОШ №2 «ОЦ» с. Большая Глушица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р-н. Большеглушицкий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ГБОУ ООШ с. Новопавловка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р-н. Большеглушицкий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ГБОУ ООШ с. Малая Глушица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р-н. Большеглушицкий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ГБОУ СОШ «ОЦ» пос.Фрунзенский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р-н. Большеглушицкий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ГБОУ СОШ «ОЦ» с. Александровка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5" descr="Подложка для презентаци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Прием на обучение в 1 классы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1196975"/>
            <a:ext cx="9021763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детей-близнецов заявитель должен подавать заявления на каждого ребенка отдельно. Обучение старших братьев и сестер в школе не дает преимущественное право для зачисления;</a:t>
            </a:r>
          </a:p>
          <a:p>
            <a:pPr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приема на обучение в 1 классы детей, которые обучаются в этой же школе по программам дошкольного образования,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компетенции школы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локальными актами, утверждаемыми школой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имеют право подавать на одного ребенка неоднократные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модуль «Е-услуги. Образование», каждому из которых присваивается индивидуальный регистрационный номер и время регистрации, при этом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по времени поступившее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обращение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зарегистрировано как заявление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модуле «Е-услуги. Образование»;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27572</TotalTime>
  <Words>2674</Words>
  <Application>Microsoft Office PowerPoint</Application>
  <PresentationFormat>Экран (4:3)</PresentationFormat>
  <Paragraphs>344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Тема Office</vt:lpstr>
      <vt:lpstr>Афанасьева Ю.В., Старший методист, ГБУ ДПО СО «Большеглушицкий ресурсный центр»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Alekseenko</dc:creator>
  <cp:lastModifiedBy>user</cp:lastModifiedBy>
  <cp:revision>1272</cp:revision>
  <cp:lastPrinted>2015-06-29T11:43:25Z</cp:lastPrinted>
  <dcterms:created xsi:type="dcterms:W3CDTF">2011-08-02T12:15:49Z</dcterms:created>
  <dcterms:modified xsi:type="dcterms:W3CDTF">2020-01-09T08:46:21Z</dcterms:modified>
</cp:coreProperties>
</file>